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66" r:id="rId3"/>
    <p:sldId id="307" r:id="rId4"/>
    <p:sldId id="270" r:id="rId5"/>
    <p:sldId id="306" r:id="rId6"/>
    <p:sldId id="291" r:id="rId7"/>
    <p:sldId id="288" r:id="rId8"/>
    <p:sldId id="305" r:id="rId9"/>
    <p:sldId id="268" r:id="rId10"/>
    <p:sldId id="290" r:id="rId11"/>
    <p:sldId id="294" r:id="rId12"/>
    <p:sldId id="295" r:id="rId13"/>
    <p:sldId id="308" r:id="rId14"/>
    <p:sldId id="310" r:id="rId15"/>
  </p:sldIdLst>
  <p:sldSz cx="9144000" cy="5143500" type="screen16x9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e, Erik" initials="GE" lastIdx="1" clrIdx="0">
    <p:extLst>
      <p:ext uri="{19B8F6BF-5375-455C-9EA6-DF929625EA0E}">
        <p15:presenceInfo xmlns:p15="http://schemas.microsoft.com/office/powerpoint/2012/main" userId="S-1-5-21-1788821970-1445399052-6498272-57567" providerId="AD"/>
      </p:ext>
    </p:extLst>
  </p:cmAuthor>
  <p:cmAuthor id="2" name="McCarthy, Libby" initials="ML" lastIdx="8" clrIdx="1">
    <p:extLst>
      <p:ext uri="{19B8F6BF-5375-455C-9EA6-DF929625EA0E}">
        <p15:presenceInfo xmlns:p15="http://schemas.microsoft.com/office/powerpoint/2012/main" userId="S-1-5-21-1788821970-1445399052-6498272-55097" providerId="AD"/>
      </p:ext>
    </p:extLst>
  </p:cmAuthor>
  <p:cmAuthor id="3" name="Nadeau, Alec" initials="NA" lastIdx="5" clrIdx="2">
    <p:extLst>
      <p:ext uri="{19B8F6BF-5375-455C-9EA6-DF929625EA0E}">
        <p15:presenceInfo xmlns:p15="http://schemas.microsoft.com/office/powerpoint/2012/main" userId="S-1-5-21-1788821970-1445399052-6498272-83132" providerId="AD"/>
      </p:ext>
    </p:extLst>
  </p:cmAuthor>
  <p:cmAuthor id="4" name="Carvajalino, Ana" initials="CA" lastIdx="1" clrIdx="3">
    <p:extLst>
      <p:ext uri="{19B8F6BF-5375-455C-9EA6-DF929625EA0E}">
        <p15:presenceInfo xmlns:p15="http://schemas.microsoft.com/office/powerpoint/2012/main" userId="S::acarvajalino@panynj.gov::85e19ea4-4c04-4d73-af2c-37cad2bf83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4F81BD"/>
    <a:srgbClr val="D0D8E8"/>
    <a:srgbClr val="578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027" autoAdjust="0"/>
    <p:restoredTop sz="95530" autoAdjust="0"/>
  </p:normalViewPr>
  <p:slideViewPr>
    <p:cSldViewPr>
      <p:cViewPr varScale="1">
        <p:scale>
          <a:sx n="173" d="100"/>
          <a:sy n="173" d="100"/>
        </p:scale>
        <p:origin x="366" y="138"/>
      </p:cViewPr>
      <p:guideLst>
        <p:guide orient="horz" pos="372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355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629944283280379"/>
          <c:y val="0.1419083801824968"/>
          <c:w val="0.72631141502049101"/>
          <c:h val="0.77493609467862623"/>
        </c:manualLayout>
      </c:layout>
      <c:pieChart>
        <c:varyColors val="1"/>
        <c:ser>
          <c:idx val="0"/>
          <c:order val="0"/>
          <c:tx>
            <c:strRef>
              <c:f>Sheet1!$C$17</c:f>
              <c:strCache>
                <c:ptCount val="1"/>
                <c:pt idx="0">
                  <c:v>Increase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8B-4382-9B80-4C9C8FD18FC4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8B-4382-9B80-4C9C8FD18FC4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68B-4382-9B80-4C9C8FD18FC4}"/>
              </c:ext>
            </c:extLst>
          </c:dPt>
          <c:dPt>
            <c:idx val="3"/>
            <c:bubble3D val="0"/>
            <c:explosion val="31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68B-4382-9B80-4C9C8FD18FC4}"/>
              </c:ext>
            </c:extLst>
          </c:dPt>
          <c:dPt>
            <c:idx val="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68B-4382-9B80-4C9C8FD18FC4}"/>
              </c:ext>
            </c:extLst>
          </c:dPt>
          <c:dPt>
            <c:idx val="5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68B-4382-9B80-4C9C8FD18FC4}"/>
              </c:ext>
            </c:extLst>
          </c:dPt>
          <c:dLbls>
            <c:dLbl>
              <c:idx val="0"/>
              <c:layout>
                <c:manualLayout>
                  <c:x val="0.18059377446240271"/>
                  <c:y val="0.11421623801913401"/>
                </c:manualLayout>
              </c:layout>
              <c:tx>
                <c:rich>
                  <a:bodyPr/>
                  <a:lstStyle/>
                  <a:p>
                    <a:fld id="{3360562F-CF3F-49F6-B4D6-CA6C873A7599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68B-4382-9B80-4C9C8FD18FC4}"/>
                </c:ext>
              </c:extLst>
            </c:dLbl>
            <c:dLbl>
              <c:idx val="1"/>
              <c:layout>
                <c:manualLayout>
                  <c:x val="-0.23301077496891848"/>
                  <c:y val="0.175311592177192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68618D4-80A4-474E-808E-83DF20DFFFE3}" type="CATEGORYNAME">
                      <a:rPr lang="en-US" smtClean="0"/>
                      <a:pPr>
                        <a:defRPr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68B-4382-9B80-4C9C8FD18FC4}"/>
                </c:ext>
              </c:extLst>
            </c:dLbl>
            <c:dLbl>
              <c:idx val="2"/>
              <c:layout>
                <c:manualLayout>
                  <c:x val="-0.15303840309435005"/>
                  <c:y val="-0.155704953196690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000" dirty="0"/>
                      <a:t>PFCs</a:t>
                    </a:r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8B-4382-9B80-4C9C8FD18FC4}"/>
                </c:ext>
              </c:extLst>
            </c:dLbl>
            <c:dLbl>
              <c:idx val="3"/>
              <c:layout>
                <c:manualLayout>
                  <c:x val="0.13145277892894966"/>
                  <c:y val="-3.0155940123780561E-2"/>
                </c:manualLayout>
              </c:layout>
              <c:tx>
                <c:rich>
                  <a:bodyPr/>
                  <a:lstStyle/>
                  <a:p>
                    <a:fld id="{37B05000-E1FE-4561-9DDD-D332FFC95F23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68B-4382-9B80-4C9C8FD18FC4}"/>
                </c:ext>
              </c:extLst>
            </c:dLbl>
            <c:dLbl>
              <c:idx val="4"/>
              <c:layout>
                <c:manualLayout>
                  <c:x val="1.1511718929870608E-7"/>
                  <c:y val="-4.2028161133256407E-2"/>
                </c:manualLayout>
              </c:layout>
              <c:tx>
                <c:rich>
                  <a:bodyPr/>
                  <a:lstStyle/>
                  <a:p>
                    <a:fld id="{14165B54-6323-4E6E-B304-AA509885C67E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05648512685919"/>
                      <c:h val="0.174489801662868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68B-4382-9B80-4C9C8FD18FC4}"/>
                </c:ext>
              </c:extLst>
            </c:dLbl>
            <c:dLbl>
              <c:idx val="5"/>
              <c:layout>
                <c:manualLayout>
                  <c:x val="2.0467836257309921E-3"/>
                  <c:y val="-2.792544029463476E-2"/>
                </c:manualLayout>
              </c:layout>
              <c:tx>
                <c:rich>
                  <a:bodyPr/>
                  <a:lstStyle/>
                  <a:p>
                    <a:fld id="{3BB99D23-72B0-4824-B33C-C980A7442911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68B-4382-9B80-4C9C8FD18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Sheet1!$B$18:$B$23</c:f>
              <c:strCache>
                <c:ptCount val="6"/>
                <c:pt idx="0">
                  <c:v>Terminal Rentals</c:v>
                </c:pt>
                <c:pt idx="1">
                  <c:v>Airline Cost Recoveries</c:v>
                </c:pt>
                <c:pt idx="2">
                  <c:v>Anticipated Receipt of PFCs</c:v>
                </c:pt>
                <c:pt idx="3">
                  <c:v>Non-Project Specific</c:v>
                </c:pt>
                <c:pt idx="4">
                  <c:v>Farebox &amp; Other User Fees</c:v>
                </c:pt>
                <c:pt idx="5">
                  <c:v>Sandy &amp; AIP Grants</c:v>
                </c:pt>
              </c:strCache>
            </c:strRef>
          </c:cat>
          <c:val>
            <c:numRef>
              <c:f>Sheet1!$C$18:$C$23</c:f>
              <c:numCache>
                <c:formatCode>_("$"* #,##0_);_("$"* \(#,##0\);_("$"* "-"??_);_(@_)</c:formatCode>
                <c:ptCount val="6"/>
                <c:pt idx="0">
                  <c:v>1600</c:v>
                </c:pt>
                <c:pt idx="1">
                  <c:v>1400</c:v>
                </c:pt>
                <c:pt idx="2">
                  <c:v>1200</c:v>
                </c:pt>
                <c:pt idx="3">
                  <c:v>285</c:v>
                </c:pt>
                <c:pt idx="4">
                  <c:v>200</c:v>
                </c:pt>
                <c:pt idx="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68B-4382-9B80-4C9C8FD18FC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3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9538E1-B229-412F-BA05-006EF4176B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05138" cy="461964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6DB87-4EC1-4C3C-98F7-8EFA5895C7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27476" y="0"/>
            <a:ext cx="3005138" cy="461964"/>
          </a:xfrm>
          <a:prstGeom prst="rect">
            <a:avLst/>
          </a:prstGeom>
        </p:spPr>
        <p:txBody>
          <a:bodyPr vert="horz" lIns="91415" tIns="45708" rIns="91415" bIns="45708" rtlCol="0"/>
          <a:lstStyle>
            <a:lvl1pPr algn="r">
              <a:defRPr sz="1200"/>
            </a:lvl1pPr>
          </a:lstStyle>
          <a:p>
            <a:fld id="{2600F17F-50BF-4194-B1D2-5E57A0CB3B41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41D78-D445-46EC-880C-DC72A26E52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758238"/>
            <a:ext cx="3005138" cy="461963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B1B2F-3107-4989-9C0D-B42EACB070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27476" y="8758238"/>
            <a:ext cx="3005138" cy="461963"/>
          </a:xfrm>
          <a:prstGeom prst="rect">
            <a:avLst/>
          </a:prstGeom>
        </p:spPr>
        <p:txBody>
          <a:bodyPr vert="horz" lIns="91415" tIns="45708" rIns="91415" bIns="45708" rtlCol="0" anchor="b"/>
          <a:lstStyle>
            <a:lvl1pPr algn="r">
              <a:defRPr sz="1200"/>
            </a:lvl1pPr>
          </a:lstStyle>
          <a:p>
            <a:fld id="{98F5AAF5-CCBD-4A74-916D-BCCFA80B80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84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1" cy="461010"/>
          </a:xfrm>
          <a:prstGeom prst="rect">
            <a:avLst/>
          </a:prstGeom>
        </p:spPr>
        <p:txBody>
          <a:bodyPr vert="horz" lIns="92285" tIns="46141" rIns="92285" bIns="4614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1" cy="461010"/>
          </a:xfrm>
          <a:prstGeom prst="rect">
            <a:avLst/>
          </a:prstGeom>
        </p:spPr>
        <p:txBody>
          <a:bodyPr vert="horz" lIns="92285" tIns="46141" rIns="92285" bIns="46141" rtlCol="0"/>
          <a:lstStyle>
            <a:lvl1pPr algn="r">
              <a:defRPr sz="1200"/>
            </a:lvl1pPr>
          </a:lstStyle>
          <a:p>
            <a:fld id="{BC36E805-7F7A-41C4-A8E3-14BFBFA5A66C}" type="datetimeFigureOut">
              <a:rPr lang="en-US" smtClean="0"/>
              <a:t>7/18/2019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5" tIns="46141" rIns="92285" bIns="4614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285" tIns="46141" rIns="92285" bIns="461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1" cy="461010"/>
          </a:xfrm>
          <a:prstGeom prst="rect">
            <a:avLst/>
          </a:prstGeom>
        </p:spPr>
        <p:txBody>
          <a:bodyPr vert="horz" lIns="92285" tIns="46141" rIns="92285" bIns="4614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1" cy="461010"/>
          </a:xfrm>
          <a:prstGeom prst="rect">
            <a:avLst/>
          </a:prstGeom>
        </p:spPr>
        <p:txBody>
          <a:bodyPr vert="horz" lIns="92285" tIns="46141" rIns="92285" bIns="46141" rtlCol="0" anchor="b"/>
          <a:lstStyle>
            <a:lvl1pPr algn="r">
              <a:defRPr sz="1200"/>
            </a:lvl1pPr>
          </a:lstStyle>
          <a:p>
            <a:fld id="{D54ED046-EED0-4C43-B693-C09F0885BFD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D046-EED0-4C43-B693-C09F0885BFD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1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D046-EED0-4C43-B693-C09F0885BF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68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19">
              <a:defRPr/>
            </a:pP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19">
              <a:defRPr/>
            </a:pPr>
            <a:fld id="{D54ED046-EED0-4C43-B693-C09F0885BFD5}" type="slidenum">
              <a:rPr lang="en-US" sz="1300">
                <a:solidFill>
                  <a:prstClr val="black"/>
                </a:solidFill>
                <a:latin typeface="Calibri"/>
              </a:rPr>
              <a:pPr defTabSz="914319">
                <a:defRPr/>
              </a:pPr>
              <a:t>5</a:t>
            </a:fld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10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565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D046-EED0-4C43-B693-C09F0885BF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8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ED046-EED0-4C43-B693-C09F0885BF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0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1983" y="4458951"/>
            <a:ext cx="6130235" cy="4298642"/>
          </a:xfrm>
        </p:spPr>
        <p:txBody>
          <a:bodyPr/>
          <a:lstStyle/>
          <a:p>
            <a:pPr lvl="0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ED046-EED0-4C43-B693-C09F0885BFD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65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1983" y="4379597"/>
            <a:ext cx="6130235" cy="4377996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ED046-EED0-4C43-B693-C09F0885BFD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11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4ED046-EED0-4C43-B693-C09F0885BFD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" y="3181350"/>
            <a:ext cx="6400800" cy="914400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Committee Name</a:t>
            </a:r>
          </a:p>
          <a:p>
            <a:r>
              <a:rPr lang="en-US" dirty="0"/>
              <a:t>Add Meeting Date</a:t>
            </a:r>
            <a:br>
              <a:rPr lang="en-US" dirty="0"/>
            </a:br>
            <a:endParaRPr lang="en-US" dirty="0"/>
          </a:p>
          <a:p>
            <a:r>
              <a:rPr lang="en-US" dirty="0"/>
              <a:t>Draft Deliberative Work Product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558EA-0DB5-B54C-A2F0-2F00C7047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1371"/>
            <a:ext cx="9139126" cy="51407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79516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8958"/>
            <a:ext cx="6858000" cy="743514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9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60547-178C-0F44-A7BE-256F3C6C4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1199852" y="2592370"/>
            <a:ext cx="361435" cy="0"/>
          </a:xfrm>
          <a:prstGeom prst="line">
            <a:avLst/>
          </a:prstGeom>
          <a:ln w="1905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62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0558EA-0DB5-B54C-A2F0-2F00C7047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" y="458"/>
            <a:ext cx="9142373" cy="51425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79516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8958"/>
            <a:ext cx="6858000" cy="743514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9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60547-178C-0F44-A7BE-256F3C6C4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1199852" y="2592370"/>
            <a:ext cx="361435" cy="0"/>
          </a:xfrm>
          <a:prstGeom prst="line">
            <a:avLst/>
          </a:prstGeom>
          <a:ln w="1905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909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0558EA-0DB5-B54C-A2F0-2F00C7047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" y="458"/>
            <a:ext cx="9142373" cy="51425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79516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8958"/>
            <a:ext cx="6858000" cy="743514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9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60547-178C-0F44-A7BE-256F3C6C4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1199852" y="2592370"/>
            <a:ext cx="361435" cy="0"/>
          </a:xfrm>
          <a:prstGeom prst="line">
            <a:avLst/>
          </a:prstGeom>
          <a:ln w="1905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795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22E0AB-F1E4-9546-9AEA-8A42AEC27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79516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8958"/>
            <a:ext cx="6858000" cy="743514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9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60547-178C-0F44-A7BE-256F3C6C4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1199852" y="2592370"/>
            <a:ext cx="361435" cy="0"/>
          </a:xfrm>
          <a:prstGeom prst="line">
            <a:avLst/>
          </a:prstGeom>
          <a:ln w="1905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16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B04A36-1F18-E94F-97FF-37F0CD5AE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C2D26F-736D-4A4F-A08E-7C3791ECD14A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82572"/>
            <a:ext cx="8489093" cy="4584470"/>
          </a:xfrm>
          <a:prstGeom prst="rect">
            <a:avLst/>
          </a:prstGeom>
          <a:solidFill>
            <a:srgbClr val="FFB51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8958"/>
            <a:ext cx="6858000" cy="743514"/>
          </a:xfrm>
        </p:spPr>
        <p:txBody>
          <a:bodyPr anchor="b"/>
          <a:lstStyle>
            <a:lvl1pPr algn="l">
              <a:defRPr sz="4500" baseline="0">
                <a:solidFill>
                  <a:srgbClr val="084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9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rgbClr val="084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 goes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1207873" y="2551183"/>
            <a:ext cx="361435" cy="0"/>
          </a:xfrm>
          <a:prstGeom prst="line">
            <a:avLst/>
          </a:prstGeom>
          <a:ln w="12700">
            <a:solidFill>
              <a:srgbClr val="0848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99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_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E0D78B-67A3-974A-9990-39E04ACE8EF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4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C2D26F-736D-4A4F-A08E-7C3791ECD14A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82572"/>
            <a:ext cx="8489093" cy="4584470"/>
          </a:xfrm>
          <a:prstGeom prst="rect">
            <a:avLst/>
          </a:prstGeom>
          <a:solidFill>
            <a:srgbClr val="FFB51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8958"/>
            <a:ext cx="6858000" cy="743514"/>
          </a:xfrm>
        </p:spPr>
        <p:txBody>
          <a:bodyPr anchor="b"/>
          <a:lstStyle>
            <a:lvl1pPr algn="l">
              <a:defRPr sz="4500" baseline="0">
                <a:solidFill>
                  <a:srgbClr val="084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9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rgbClr val="084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 goes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1207873" y="2551183"/>
            <a:ext cx="361435" cy="0"/>
          </a:xfrm>
          <a:prstGeom prst="line">
            <a:avLst/>
          </a:prstGeom>
          <a:ln w="12700">
            <a:solidFill>
              <a:srgbClr val="0848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622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_Of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E0D78B-67A3-974A-9990-39E04ACE8EF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C2D26F-736D-4A4F-A08E-7C3791ECD14A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79515"/>
            <a:ext cx="8489093" cy="4584470"/>
          </a:xfrm>
          <a:prstGeom prst="rect">
            <a:avLst/>
          </a:prstGeom>
          <a:solidFill>
            <a:srgbClr val="FFB515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888958"/>
            <a:ext cx="6858000" cy="743514"/>
          </a:xfrm>
        </p:spPr>
        <p:txBody>
          <a:bodyPr anchor="b"/>
          <a:lstStyle>
            <a:lvl1pPr algn="l">
              <a:defRPr sz="4500" baseline="0">
                <a:solidFill>
                  <a:srgbClr val="084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9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rgbClr val="0848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 goes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1207873" y="2551183"/>
            <a:ext cx="361435" cy="0"/>
          </a:xfrm>
          <a:prstGeom prst="line">
            <a:avLst/>
          </a:prstGeom>
          <a:ln w="12700">
            <a:solidFill>
              <a:srgbClr val="0848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84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6825" y="2131213"/>
            <a:ext cx="4361260" cy="2455069"/>
          </a:xfrm>
        </p:spPr>
        <p:txBody>
          <a:bodyPr lIns="0" tIns="0" rIns="0" bIns="0">
            <a:normAutofit/>
          </a:bodyPr>
          <a:lstStyle>
            <a:lvl1pPr marL="214313" indent="-214313">
              <a:buClr>
                <a:srgbClr val="084887"/>
              </a:buClr>
              <a:buSzPct val="150000"/>
              <a:buFont typeface="Arial" panose="020B0604020202020204" pitchFamily="34" charset="0"/>
              <a:buChar char="•"/>
              <a:defRPr lang="en-US" sz="105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6969" y="1452900"/>
            <a:ext cx="6858000" cy="326419"/>
          </a:xfrm>
        </p:spPr>
        <p:txBody>
          <a:bodyPr>
            <a:normAutofit/>
          </a:bodyPr>
          <a:lstStyle>
            <a:lvl1pPr marL="0" indent="0" algn="l">
              <a:buNone/>
              <a:defRPr sz="1875">
                <a:solidFill>
                  <a:srgbClr val="084887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z="1875" dirty="0">
                <a:solidFill>
                  <a:srgbClr val="0848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Subhead copy goes here and looks like this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366" y="757877"/>
            <a:ext cx="6858000" cy="743514"/>
          </a:xfrm>
        </p:spPr>
        <p:txBody>
          <a:bodyPr anchor="b"/>
          <a:lstStyle>
            <a:lvl1pPr algn="l">
              <a:defRPr lang="en-US" sz="4125" kern="1200" dirty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250222" y="1910750"/>
            <a:ext cx="361435" cy="0"/>
          </a:xfrm>
          <a:prstGeom prst="line">
            <a:avLst/>
          </a:prstGeom>
          <a:ln w="1270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40340" y="4820530"/>
            <a:ext cx="2057400" cy="1097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800" rtl="0" eaLnBrk="1" latinLnBrk="0" hangingPunct="1">
              <a:defRPr lang="en-US" sz="75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 — </a:t>
            </a:r>
            <a:fld id="{0B4027F6-F8F4-4556-ACBF-D3A93F329F4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992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06970" y="2451276"/>
            <a:ext cx="3203495" cy="2480640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rgbClr val="084887"/>
              </a:buClr>
              <a:buSzPct val="150000"/>
              <a:buFont typeface="Arial" panose="020B0604020202020204" pitchFamily="34" charset="0"/>
              <a:buNone/>
              <a:defRPr lang="en-US" sz="105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825" y="868208"/>
            <a:ext cx="3892841" cy="1303020"/>
          </a:xfr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125" kern="1200" dirty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250222" y="2211895"/>
            <a:ext cx="361435" cy="0"/>
          </a:xfrm>
          <a:prstGeom prst="line">
            <a:avLst/>
          </a:prstGeom>
          <a:ln w="1270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00588" y="277749"/>
            <a:ext cx="4245102" cy="458800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40340" y="4820530"/>
            <a:ext cx="2057400" cy="1097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800" rtl="0" eaLnBrk="1" latinLnBrk="0" hangingPunct="1">
              <a:defRPr lang="en-US" sz="75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 — </a:t>
            </a:r>
            <a:fld id="{0B4027F6-F8F4-4556-ACBF-D3A93F329F4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1939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3AB797-CCAF-F448-A0FC-9250709F566F}"/>
              </a:ext>
            </a:extLst>
          </p:cNvPr>
          <p:cNvSpPr/>
          <p:nvPr userDrawn="1"/>
        </p:nvSpPr>
        <p:spPr>
          <a:xfrm>
            <a:off x="4571998" y="3338885"/>
            <a:ext cx="2122274" cy="1528157"/>
          </a:xfrm>
          <a:prstGeom prst="rect">
            <a:avLst/>
          </a:prstGeom>
          <a:solidFill>
            <a:srgbClr val="FF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4884435" y="4047860"/>
            <a:ext cx="1495044" cy="5829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750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4884435" y="3803866"/>
            <a:ext cx="1495425" cy="228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900" b="1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01DA2D-29DB-514B-9963-FE6EAE14890E}"/>
              </a:ext>
            </a:extLst>
          </p:cNvPr>
          <p:cNvSpPr/>
          <p:nvPr userDrawn="1"/>
        </p:nvSpPr>
        <p:spPr>
          <a:xfrm>
            <a:off x="6694272" y="1810729"/>
            <a:ext cx="2122274" cy="1528157"/>
          </a:xfrm>
          <a:prstGeom prst="rect">
            <a:avLst/>
          </a:prstGeom>
          <a:solidFill>
            <a:srgbClr val="FF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003256" y="2541768"/>
            <a:ext cx="1495044" cy="5829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750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7003256" y="2297774"/>
            <a:ext cx="1495425" cy="228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900" b="1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4CE59E-F74B-2241-AA50-19115698CE28}"/>
              </a:ext>
            </a:extLst>
          </p:cNvPr>
          <p:cNvSpPr/>
          <p:nvPr userDrawn="1"/>
        </p:nvSpPr>
        <p:spPr>
          <a:xfrm>
            <a:off x="4571998" y="282573"/>
            <a:ext cx="2122274" cy="1546228"/>
          </a:xfrm>
          <a:prstGeom prst="rect">
            <a:avLst/>
          </a:prstGeom>
          <a:solidFill>
            <a:srgbClr val="FF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884816" y="997902"/>
            <a:ext cx="1495044" cy="5829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750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4884816" y="753908"/>
            <a:ext cx="1495425" cy="228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900" b="1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93694" y="3336922"/>
            <a:ext cx="2122885" cy="152876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1693" y="1810120"/>
            <a:ext cx="2122885" cy="15287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693694" y="282178"/>
            <a:ext cx="2122885" cy="152876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06970" y="2451276"/>
            <a:ext cx="3203495" cy="2480640"/>
          </a:xfrm>
        </p:spPr>
        <p:txBody>
          <a:bodyPr>
            <a:normAutofit/>
          </a:bodyPr>
          <a:lstStyle>
            <a:lvl1pPr marL="0" indent="0">
              <a:buClr>
                <a:srgbClr val="084887"/>
              </a:buClr>
              <a:buSzPct val="150000"/>
              <a:buFont typeface="Arial" panose="020B0604020202020204" pitchFamily="34" charset="0"/>
              <a:buNone/>
              <a:defRPr lang="en-US" sz="105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824" y="868208"/>
            <a:ext cx="3943350" cy="1303020"/>
          </a:xfrm>
        </p:spPr>
        <p:txBody>
          <a:bodyPr lIns="0" tIns="0" rIns="0" bIns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125" kern="1200" dirty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250222" y="2211895"/>
            <a:ext cx="361435" cy="0"/>
          </a:xfrm>
          <a:prstGeom prst="line">
            <a:avLst/>
          </a:prstGeom>
          <a:ln w="1270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40340" y="4820530"/>
            <a:ext cx="2057400" cy="1097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800" rtl="0" eaLnBrk="1" latinLnBrk="0" hangingPunct="1">
              <a:defRPr lang="en-US" sz="75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 — </a:t>
            </a:r>
            <a:fld id="{0B4027F6-F8F4-4556-ACBF-D3A93F329F4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14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ll 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" y="265415"/>
            <a:ext cx="9141714" cy="507492"/>
          </a:xfrm>
        </p:spPr>
        <p:txBody>
          <a:bodyPr lIns="0" tIns="0" rIns="0" bIns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125" kern="1200" dirty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goes in this area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2922651" y="1166813"/>
            <a:ext cx="3298698" cy="3298698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4391283" y="1013915"/>
            <a:ext cx="361435" cy="0"/>
          </a:xfrm>
          <a:prstGeom prst="line">
            <a:avLst/>
          </a:prstGeom>
          <a:ln w="1270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770016" y="2155190"/>
            <a:ext cx="1495044" cy="5829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750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70016" y="1911195"/>
            <a:ext cx="1495425" cy="228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900" b="1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6880083" y="2155190"/>
            <a:ext cx="1495044" cy="5829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750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6880083" y="1911195"/>
            <a:ext cx="1495425" cy="228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900" b="1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878559" y="3731577"/>
            <a:ext cx="1495044" cy="5829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750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6878559" y="3487583"/>
            <a:ext cx="1495425" cy="228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900" b="1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770016" y="3731577"/>
            <a:ext cx="1495044" cy="582930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750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21" hasCustomPrompt="1"/>
          </p:nvPr>
        </p:nvSpPr>
        <p:spPr>
          <a:xfrm>
            <a:off x="770016" y="3487583"/>
            <a:ext cx="1495425" cy="2286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900" b="1" kern="1200" dirty="0" smtClean="0">
                <a:solidFill>
                  <a:srgbClr val="08488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40340" y="4820530"/>
            <a:ext cx="2057400" cy="1097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800" rtl="0" eaLnBrk="1" latinLnBrk="0" hangingPunct="1">
              <a:defRPr lang="en-US" sz="75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 — </a:t>
            </a:r>
            <a:fld id="{0B4027F6-F8F4-4556-ACBF-D3A93F329F49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519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C8FA36-599C-3842-BD8E-8D2AEED6C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1371"/>
            <a:ext cx="9139126" cy="51407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 userDrawn="1"/>
        </p:nvSpPr>
        <p:spPr>
          <a:xfrm>
            <a:off x="327454" y="279516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7420" y="1760839"/>
            <a:ext cx="6858000" cy="809244"/>
          </a:xfrm>
        </p:spPr>
        <p:txBody>
          <a:bodyPr lIns="0" tIns="0" rIns="0" bIns="0" anchor="t"/>
          <a:lstStyle>
            <a:lvl1pPr algn="l">
              <a:defRPr lang="en-US" sz="4125" kern="1200" baseline="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60547-178C-0F44-A7BE-256F3C6C4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 userDrawn="1"/>
        </p:nvCxnSpPr>
        <p:spPr>
          <a:xfrm>
            <a:off x="750673" y="2418836"/>
            <a:ext cx="361435" cy="0"/>
          </a:xfrm>
          <a:prstGeom prst="line">
            <a:avLst/>
          </a:prstGeom>
          <a:ln w="12700">
            <a:solidFill>
              <a:srgbClr val="FFB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3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Economic Impact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33400" y="1428750"/>
            <a:ext cx="5943600" cy="198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175" indent="-327025">
              <a:spcBef>
                <a:spcPts val="1575"/>
              </a:spcBef>
              <a:buClr>
                <a:srgbClr val="185DA2"/>
              </a:buClr>
              <a:buSzPct val="100000"/>
              <a:buFont typeface="Arial" pitchFamily="34" charset="0"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&lt;&gt; job-years</a:t>
            </a:r>
          </a:p>
          <a:p>
            <a:pPr marL="384175" indent="-327025">
              <a:spcBef>
                <a:spcPts val="1575"/>
              </a:spcBef>
              <a:buClr>
                <a:srgbClr val="185DA2"/>
              </a:buClr>
              <a:buSzPct val="100000"/>
              <a:buFont typeface="Arial" pitchFamily="34" charset="0"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&lt;&gt; million in wages</a:t>
            </a:r>
          </a:p>
          <a:p>
            <a:pPr marL="384175" indent="-327025">
              <a:spcBef>
                <a:spcPts val="1575"/>
              </a:spcBef>
              <a:buClr>
                <a:srgbClr val="185DA2"/>
              </a:buClr>
              <a:buSzPct val="100000"/>
              <a:buFont typeface="Arial" pitchFamily="34" charset="0"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&lt;&gt; million in economic activity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lang="en-US" dirty="0"/>
              <a:t>Project Cost/Schedule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533400" y="1428750"/>
            <a:ext cx="594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4175" indent="-327025">
              <a:spcBef>
                <a:spcPts val="1575"/>
              </a:spcBef>
              <a:buClr>
                <a:srgbClr val="185DA2"/>
              </a:buClr>
              <a:buSzPct val="100000"/>
              <a:buFont typeface="Arial" pitchFamily="34" charset="0"/>
              <a:buNone/>
              <a:defRPr/>
            </a:pPr>
            <a:endParaRPr lang="en-US" sz="32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28600" y="1123950"/>
            <a:ext cx="8763000" cy="347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6550">
              <a:lnSpc>
                <a:spcPts val="2800"/>
              </a:lnSpc>
              <a:spcBef>
                <a:spcPts val="6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Project Cost: 					  $&lt;&gt; Million</a:t>
            </a:r>
          </a:p>
          <a:p>
            <a:pPr marL="803275" lvl="2" indent="-35083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</a:rPr>
              <a:t>Construction /Design/Build: 		$&lt;&gt; M</a:t>
            </a:r>
          </a:p>
          <a:p>
            <a:pPr marL="803275" lvl="2" indent="-35083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</a:rPr>
              <a:t>Planning/engineering/support:</a:t>
            </a:r>
          </a:p>
          <a:p>
            <a:pPr marL="1260475" lvl="3" indent="-350838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Staff Costs:	 		$&lt;&gt; M</a:t>
            </a:r>
          </a:p>
          <a:p>
            <a:pPr marL="1254125" lvl="2" indent="-339725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Consultant Costs:		$&lt;&gt; M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Contingency: 				$&lt;&gt;</a:t>
            </a:r>
            <a:r>
              <a:rPr lang="en-US" sz="2400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M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Agency Allocation </a:t>
            </a:r>
          </a:p>
          <a:p>
            <a:pPr marL="796925" lvl="1" indent="-339725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 (</a:t>
            </a:r>
            <a:r>
              <a:rPr lang="en-US" sz="1600" i="1" dirty="0">
                <a:solidFill>
                  <a:schemeClr val="tx1"/>
                </a:solidFill>
                <a:latin typeface="+mj-lt"/>
              </a:rPr>
              <a:t>Insurance, Administration, Financial expenses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):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$&lt;&gt;</a:t>
            </a:r>
            <a:r>
              <a:rPr lang="en-US" sz="2400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M</a:t>
            </a:r>
          </a:p>
          <a:p>
            <a:pPr marL="338138" lvl="1" indent="-336550">
              <a:lnSpc>
                <a:spcPts val="2800"/>
              </a:lnSpc>
              <a:spcBef>
                <a:spcPts val="6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Construction Duration: Q&lt;&gt; 201&lt;&gt; – Q&lt;&gt; 20&lt;&gt;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66046-6927-B845-9572-608474EB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6898" y="4767263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P—</a:t>
            </a:r>
            <a:fld id="{9526B052-9076-D74B-B877-F6D95977CF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28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87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0EF42-0074-40E5-B624-D8E9FE1F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122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 descr="PA Logo Band NPPT-2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4760214"/>
            <a:ext cx="9144000" cy="402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58" r:id="rId8"/>
    <p:sldLayoutId id="2147483659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8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40340" y="4820530"/>
            <a:ext cx="2057400" cy="1097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685800" rtl="0" eaLnBrk="1" latinLnBrk="0" hangingPunct="1">
              <a:defRPr lang="en-US" sz="75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 — </a:t>
            </a:r>
            <a:fld id="{0B4027F6-F8F4-4556-ACBF-D3A93F329F49}" type="slidenum">
              <a:rPr smtClean="0"/>
              <a:pPr/>
              <a:t>‹#›</a:t>
            </a:fld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65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8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emf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3.emf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 Public Hearings Presentation_SLIDE_1">
            <a:hlinkClick r:id="" action="ppaction://media"/>
            <a:extLst>
              <a:ext uri="{FF2B5EF4-FFF2-40B4-BE49-F238E27FC236}">
                <a16:creationId xmlns:a16="http://schemas.microsoft.com/office/drawing/2014/main" id="{CCB81DAD-78F2-47DE-9C97-F038DDC2A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9" name="VO Public Hearings Presentation_SLIDE_1">
            <a:hlinkClick r:id="" action="ppaction://media"/>
            <a:extLst>
              <a:ext uri="{FF2B5EF4-FFF2-40B4-BE49-F238E27FC236}">
                <a16:creationId xmlns:a16="http://schemas.microsoft.com/office/drawing/2014/main" id="{86515DFF-40CC-454E-8FA0-0BBF4BF5C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6946" y="36694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1E567-8EE0-4633-BD9B-0FFDDD3DE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47" y="-95250"/>
            <a:ext cx="9325847" cy="62148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/>
        </p:nvSpPr>
        <p:spPr>
          <a:xfrm>
            <a:off x="327454" y="279516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12233-1932-534C-B929-BD9775957DC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7452" y="549337"/>
            <a:ext cx="5158947" cy="2439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282575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Hearings for: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Proposed Changes in Tolls, Fares &amp; Other Fees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Proposed Changes to the 2017-2026 Capital Plan</a:t>
            </a:r>
            <a:r>
              <a:rPr lang="en-US" sz="4400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12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2A7F7-7355-D345-923C-703EFEC53768}"/>
              </a:ext>
            </a:extLst>
          </p:cNvPr>
          <p:cNvSpPr txBox="1">
            <a:spLocks/>
          </p:cNvSpPr>
          <p:nvPr/>
        </p:nvSpPr>
        <p:spPr>
          <a:xfrm>
            <a:off x="665019" y="3845267"/>
            <a:ext cx="6858000" cy="2780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2019 Public Hearings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081318-2D5D-1C4A-8DE5-AA4006361A40}"/>
              </a:ext>
            </a:extLst>
          </p:cNvPr>
          <p:cNvCxnSpPr/>
          <p:nvPr/>
        </p:nvCxnSpPr>
        <p:spPr>
          <a:xfrm>
            <a:off x="665019" y="3671274"/>
            <a:ext cx="361435" cy="0"/>
          </a:xfrm>
          <a:prstGeom prst="line">
            <a:avLst/>
          </a:prstGeom>
          <a:ln w="19050">
            <a:solidFill>
              <a:srgbClr val="FFC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8960547-178C-0F44-A7BE-256F3C6C4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681689" y="277295"/>
          <a:ext cx="4343400" cy="4310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1F588-B155-4EAA-BCB2-5414E2AC4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96" y="873085"/>
            <a:ext cx="4186029" cy="2895600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Plan proposed to increase by $4.8 billion to $37 billion</a:t>
            </a:r>
          </a:p>
          <a:p>
            <a:pPr marL="274320" indent="-274320">
              <a:spcBef>
                <a:spcPts val="1200"/>
              </a:spcBef>
            </a:pPr>
            <a:r>
              <a:rPr lang="en-US" sz="1600" dirty="0"/>
              <a:t>94% of increase ($4.5 billion) funded by revenue associated with specific projects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12919" y="4016882"/>
            <a:ext cx="162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Revenue Sources of $4.8 billion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04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C4EF29-FA15-44A7-881D-E991325B525B}"/>
              </a:ext>
            </a:extLst>
          </p:cNvPr>
          <p:cNvSpPr txBox="1">
            <a:spLocks/>
          </p:cNvSpPr>
          <p:nvPr/>
        </p:nvSpPr>
        <p:spPr>
          <a:xfrm>
            <a:off x="190500" y="133350"/>
            <a:ext cx="9009290" cy="651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2017-2026 Capital Plan Reassessment</a:t>
            </a:r>
            <a:endParaRPr lang="en-US" sz="2800" dirty="0"/>
          </a:p>
        </p:txBody>
      </p:sp>
      <p:pic>
        <p:nvPicPr>
          <p:cNvPr id="2" name="VO Public Hearings Presentation_SLIDE_10">
            <a:hlinkClick r:id="" action="ppaction://media"/>
            <a:extLst>
              <a:ext uri="{FF2B5EF4-FFF2-40B4-BE49-F238E27FC236}">
                <a16:creationId xmlns:a16="http://schemas.microsoft.com/office/drawing/2014/main" id="{A5E32329-C55B-4889-8C01-E5F962ED2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800" y="175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0678EC-E243-4E21-99C6-08400630A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10170"/>
              </p:ext>
            </p:extLst>
          </p:nvPr>
        </p:nvGraphicFramePr>
        <p:xfrm>
          <a:off x="304800" y="767334"/>
          <a:ext cx="6685581" cy="358140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382770">
                  <a:extLst>
                    <a:ext uri="{9D8B030D-6E8A-4147-A177-3AD203B41FA5}">
                      <a16:colId xmlns:a16="http://schemas.microsoft.com/office/drawing/2014/main" val="4268784501"/>
                    </a:ext>
                  </a:extLst>
                </a:gridCol>
                <a:gridCol w="1008828">
                  <a:extLst>
                    <a:ext uri="{9D8B030D-6E8A-4147-A177-3AD203B41FA5}">
                      <a16:colId xmlns:a16="http://schemas.microsoft.com/office/drawing/2014/main" val="4020663281"/>
                    </a:ext>
                  </a:extLst>
                </a:gridCol>
                <a:gridCol w="1293983">
                  <a:extLst>
                    <a:ext uri="{9D8B030D-6E8A-4147-A177-3AD203B41FA5}">
                      <a16:colId xmlns:a16="http://schemas.microsoft.com/office/drawing/2014/main" val="602819165"/>
                    </a:ext>
                  </a:extLst>
                </a:gridCol>
              </a:tblGrid>
              <a:tr h="4392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solidFill>
                            <a:schemeClr val="bg1"/>
                          </a:solidFill>
                          <a:effectLst/>
                        </a:rPr>
                        <a:t>Project 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  <a:effectLst/>
                        </a:rPr>
                        <a:t>($ in millions)</a:t>
                      </a:r>
                      <a:endParaRPr lang="en-US" sz="10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solidFill>
                            <a:schemeClr val="bg1"/>
                          </a:solidFill>
                          <a:effectLst/>
                        </a:rPr>
                        <a:t>Increase</a:t>
                      </a:r>
                      <a:endParaRPr lang="en-US" sz="15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solidFill>
                            <a:schemeClr val="bg1"/>
                          </a:solidFill>
                          <a:effectLst/>
                        </a:rPr>
                        <a:t>Reassessed Plan</a:t>
                      </a:r>
                      <a:endParaRPr lang="en-US" sz="15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06560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200" dirty="0">
                          <a:solidFill>
                            <a:schemeClr val="accent1"/>
                          </a:solidFill>
                          <a:effectLst/>
                        </a:rPr>
                        <a:t>Major Projects</a:t>
                      </a:r>
                      <a:endParaRPr lang="en-US" sz="1550" b="1" kern="12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 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 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11412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457200" marR="0" lvl="1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200" dirty="0">
                          <a:effectLst/>
                        </a:rPr>
                        <a:t>New </a:t>
                      </a:r>
                      <a:r>
                        <a:rPr lang="en-US" sz="1550" b="1" kern="1200" dirty="0" err="1">
                          <a:effectLst/>
                        </a:rPr>
                        <a:t>AirTrain</a:t>
                      </a:r>
                      <a:r>
                        <a:rPr lang="en-US" sz="1550" b="1" kern="1200" dirty="0">
                          <a:effectLst/>
                        </a:rPr>
                        <a:t> Newark</a:t>
                      </a:r>
                      <a:endParaRPr lang="en-US" sz="155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</a:rPr>
                        <a:t>$1,640</a:t>
                      </a:r>
                      <a:endParaRPr lang="en-US" sz="155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</a:rPr>
                        <a:t>$2,050</a:t>
                      </a:r>
                      <a:endParaRPr lang="en-US" sz="155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919011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457200" marR="0" lvl="1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0" kern="1200" dirty="0">
                          <a:effectLst/>
                        </a:rPr>
                        <a:t>JFK Redevelopment</a:t>
                      </a:r>
                      <a:endParaRPr lang="en-US" sz="15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1,900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2,900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982718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457200" marR="0" lvl="1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0" kern="1200" dirty="0" err="1">
                          <a:effectLst/>
                        </a:rPr>
                        <a:t>AirTrain</a:t>
                      </a:r>
                      <a:r>
                        <a:rPr lang="en-US" sz="1550" b="0" kern="1200" dirty="0">
                          <a:effectLst/>
                        </a:rPr>
                        <a:t> LGA</a:t>
                      </a:r>
                      <a:endParaRPr lang="en-US" sz="15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390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2,050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6511846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457200" marR="0" lvl="1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0" kern="1200" dirty="0">
                          <a:effectLst/>
                        </a:rPr>
                        <a:t>Newark Terminal One Redevelopment</a:t>
                      </a:r>
                      <a:endParaRPr lang="en-US" sz="155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  350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2,700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541170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dirty="0">
                          <a:effectLst/>
                        </a:rPr>
                        <a:t> </a:t>
                      </a:r>
                      <a:endParaRPr lang="en-US" sz="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dirty="0">
                          <a:effectLst/>
                        </a:rPr>
                        <a:t> </a:t>
                      </a:r>
                      <a:endParaRPr lang="en-US" sz="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486456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200" dirty="0">
                          <a:solidFill>
                            <a:schemeClr val="accent1"/>
                          </a:solidFill>
                          <a:effectLst/>
                        </a:rPr>
                        <a:t>New Projects</a:t>
                      </a:r>
                      <a:endParaRPr lang="en-US" sz="1550" b="1" kern="12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 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 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067914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457200" marR="0" lvl="1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200" dirty="0">
                          <a:effectLst/>
                        </a:rPr>
                        <a:t>PATH</a:t>
                      </a:r>
                      <a:r>
                        <a:rPr lang="en-US" sz="1550" b="1" kern="1200" baseline="0" dirty="0">
                          <a:effectLst/>
                        </a:rPr>
                        <a:t> Improvement Plan</a:t>
                      </a:r>
                      <a:endParaRPr lang="en-US" sz="155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en-US" sz="155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en-US" sz="155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619143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457200" marR="0" lvl="1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200" dirty="0">
                          <a:effectLst/>
                        </a:rPr>
                        <a:t>Electric Vehicle (EV) Infrastructure</a:t>
                      </a:r>
                      <a:endParaRPr lang="en-US" sz="155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</a:rPr>
                        <a:t>50</a:t>
                      </a:r>
                      <a:endParaRPr lang="en-US" sz="155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284084"/>
                  </a:ext>
                </a:extLst>
              </a:tr>
              <a:tr h="439271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1" kern="1200" dirty="0">
                          <a:effectLst/>
                        </a:rPr>
                        <a:t>EWR Terminal Two</a:t>
                      </a:r>
                      <a:r>
                        <a:rPr lang="en-US" sz="1550" b="1" kern="1200" baseline="0" dirty="0">
                          <a:effectLst/>
                        </a:rPr>
                        <a:t> Redevelopment Planning</a:t>
                      </a:r>
                      <a:endParaRPr lang="en-US" sz="155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</a:rPr>
                        <a:t>35</a:t>
                      </a:r>
                      <a:endParaRPr lang="en-US" sz="155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effectLst/>
                        </a:rPr>
                        <a:t>35</a:t>
                      </a:r>
                      <a:endParaRPr lang="en-US" sz="155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545473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b="0" kern="1200" dirty="0">
                          <a:effectLst/>
                        </a:rPr>
                        <a:t> </a:t>
                      </a:r>
                      <a:endParaRPr lang="en-US" sz="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dirty="0">
                          <a:effectLst/>
                        </a:rPr>
                        <a:t> </a:t>
                      </a:r>
                      <a:endParaRPr lang="en-US" sz="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" dirty="0">
                          <a:effectLst/>
                        </a:rPr>
                        <a:t> </a:t>
                      </a:r>
                      <a:endParaRPr lang="en-US" sz="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834444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200" dirty="0">
                          <a:solidFill>
                            <a:schemeClr val="accent1"/>
                          </a:solidFill>
                          <a:effectLst/>
                        </a:rPr>
                        <a:t>Remaining Projects</a:t>
                      </a:r>
                      <a:endParaRPr lang="en-US" sz="1550" b="1" kern="120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dirty="0">
                          <a:effectLst/>
                        </a:rPr>
                        <a:t>27,015</a:t>
                      </a:r>
                      <a:endParaRPr lang="en-US" sz="15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80632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440984"/>
                  </a:ext>
                </a:extLst>
              </a:tr>
              <a:tr h="219635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kern="1200" dirty="0">
                          <a:solidFill>
                            <a:schemeClr val="bg1"/>
                          </a:solidFill>
                          <a:effectLst/>
                        </a:rPr>
                        <a:t>Net Total</a:t>
                      </a:r>
                      <a:endParaRPr lang="en-US" sz="155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788" marR="597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solidFill>
                            <a:schemeClr val="bg1"/>
                          </a:solidFill>
                          <a:effectLst/>
                        </a:rPr>
                        <a:t>$4,800</a:t>
                      </a:r>
                      <a:endParaRPr lang="en-US" sz="15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50" b="1" dirty="0">
                          <a:solidFill>
                            <a:schemeClr val="bg1"/>
                          </a:solidFill>
                          <a:effectLst/>
                        </a:rPr>
                        <a:t>$37,000</a:t>
                      </a:r>
                      <a:endParaRPr lang="en-US" sz="15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788" marR="59788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76986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E30EAA2-8ABC-4E28-B7C5-B5B6EFAA0024}"/>
              </a:ext>
            </a:extLst>
          </p:cNvPr>
          <p:cNvGrpSpPr/>
          <p:nvPr/>
        </p:nvGrpSpPr>
        <p:grpSpPr>
          <a:xfrm>
            <a:off x="7162800" y="2056654"/>
            <a:ext cx="1143000" cy="990600"/>
            <a:chOff x="7162800" y="2056654"/>
            <a:chExt cx="1143000" cy="990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BA509F-7CD9-46A6-BA6F-E34C53C904A6}"/>
                </a:ext>
              </a:extLst>
            </p:cNvPr>
            <p:cNvSpPr/>
            <p:nvPr/>
          </p:nvSpPr>
          <p:spPr>
            <a:xfrm>
              <a:off x="7162800" y="2056654"/>
              <a:ext cx="1122982" cy="990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49C6A2-4A60-4F39-99D0-16A23BFAB5BA}"/>
                </a:ext>
              </a:extLst>
            </p:cNvPr>
            <p:cNvSpPr txBox="1"/>
            <p:nvPr/>
          </p:nvSpPr>
          <p:spPr>
            <a:xfrm>
              <a:off x="7162800" y="2182622"/>
              <a:ext cx="1143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New Projects in </a:t>
              </a:r>
              <a:r>
                <a:rPr lang="en-US" sz="1400" b="1" dirty="0"/>
                <a:t>Bold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0704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AEB6A89-74DC-4A9D-B55D-1DEF234323A6}"/>
              </a:ext>
            </a:extLst>
          </p:cNvPr>
          <p:cNvSpPr txBox="1">
            <a:spLocks/>
          </p:cNvSpPr>
          <p:nvPr/>
        </p:nvSpPr>
        <p:spPr>
          <a:xfrm>
            <a:off x="190500" y="133350"/>
            <a:ext cx="9009290" cy="6518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2017-2026 Capital Plan Increases</a:t>
            </a:r>
          </a:p>
        </p:txBody>
      </p:sp>
      <p:pic>
        <p:nvPicPr>
          <p:cNvPr id="2" name="VO Public Hearings Presentation_SLIDE_11">
            <a:hlinkClick r:id="" action="ppaction://media"/>
            <a:extLst>
              <a:ext uri="{FF2B5EF4-FFF2-40B4-BE49-F238E27FC236}">
                <a16:creationId xmlns:a16="http://schemas.microsoft.com/office/drawing/2014/main" id="{8ACFF5CF-1B72-400C-8351-29AC9D289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2642" y="133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0"/>
    </mc:Choice>
    <mc:Fallback xmlns="">
      <p:transition spd="slow" advClick="0" advTm="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B1265-E60D-48E0-B3AF-611F084D1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733901"/>
            <a:ext cx="10287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/>
        </p:nvSpPr>
        <p:spPr>
          <a:xfrm>
            <a:off x="327454" y="282572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12233-1932-534C-B929-BD9775957DC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7200" y="414614"/>
            <a:ext cx="6858000" cy="38618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Port Authority Board values your input. 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 can be submitted: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person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Public Hearings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at: http://www.panynj.gov/PublicComments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Through the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addressed to: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Public Hearing Comments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 World Trade Center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150 Greenwich St, 23rd Floor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New York, NY 10007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 comments will be accepted through 11:59 p.m., September 13, 2019</a:t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4212B1-3BC2-984B-8861-29CCA0434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pic>
        <p:nvPicPr>
          <p:cNvPr id="3" name="VO Public Hearings Presentation_SLIDE_12">
            <a:hlinkClick r:id="" action="ppaction://media"/>
            <a:extLst>
              <a:ext uri="{FF2B5EF4-FFF2-40B4-BE49-F238E27FC236}">
                <a16:creationId xmlns:a16="http://schemas.microsoft.com/office/drawing/2014/main" id="{A0F7DC17-66CB-46B8-8042-6AFB08EED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2999" y="109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5EC55-981D-4887-A625-EC609A08B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Unprecedented Investment in 21</a:t>
            </a:r>
            <a:r>
              <a:rPr lang="en-US" baseline="30000" dirty="0"/>
              <a:t>st</a:t>
            </a:r>
            <a:r>
              <a:rPr lang="en-US" dirty="0"/>
              <a:t> Century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17565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Public Hearings Presentation._SLIDE_2">
            <a:hlinkClick r:id="" action="ppaction://media"/>
            <a:extLst>
              <a:ext uri="{FF2B5EF4-FFF2-40B4-BE49-F238E27FC236}">
                <a16:creationId xmlns:a16="http://schemas.microsoft.com/office/drawing/2014/main" id="{54EEE7E8-DFD1-4952-A759-C2C2BDB44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9250B-4099-46A6-9233-9219E182A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050"/>
            <a:ext cx="9144000" cy="6096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/>
        </p:nvSpPr>
        <p:spPr>
          <a:xfrm>
            <a:off x="327454" y="282572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12233-1932-534C-B929-BD9775957DC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7200" y="1672261"/>
            <a:ext cx="6858000" cy="13558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4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Changes in Tolls, Fares &amp; Other Fees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2CCEA-73E1-8B4D-9642-354AD8D5E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EDB163D-9C53-4C3F-A209-237A005F28BC}"/>
              </a:ext>
            </a:extLst>
          </p:cNvPr>
          <p:cNvSpPr txBox="1">
            <a:spLocks/>
          </p:cNvSpPr>
          <p:nvPr/>
        </p:nvSpPr>
        <p:spPr>
          <a:xfrm>
            <a:off x="533400" y="3199490"/>
            <a:ext cx="6858000" cy="2780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http://www.panynj.gov/PublicComments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6F4ABB-FD47-41EB-B76D-7D88C3E3A5DF}"/>
              </a:ext>
            </a:extLst>
          </p:cNvPr>
          <p:cNvCxnSpPr/>
          <p:nvPr/>
        </p:nvCxnSpPr>
        <p:spPr>
          <a:xfrm>
            <a:off x="533400" y="3025497"/>
            <a:ext cx="361435" cy="0"/>
          </a:xfrm>
          <a:prstGeom prst="line">
            <a:avLst/>
          </a:prstGeom>
          <a:ln w="19050">
            <a:solidFill>
              <a:srgbClr val="FFC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3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733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Unprecedented Investment &amp; Tangible Progress</a:t>
            </a:r>
          </a:p>
          <a:p>
            <a:endParaRPr lang="en-US" sz="2800" b="1" dirty="0">
              <a:solidFill>
                <a:srgbClr val="3B95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O Public Hearings Presentation_SLIDE_3">
            <a:hlinkClick r:id="" action="ppaction://media"/>
            <a:extLst>
              <a:ext uri="{FF2B5EF4-FFF2-40B4-BE49-F238E27FC236}">
                <a16:creationId xmlns:a16="http://schemas.microsoft.com/office/drawing/2014/main" id="{D20DFD29-198B-4279-A9B8-A81CAC6A2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118656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90" y="1248073"/>
            <a:ext cx="8515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half century of neglect and inaction has led to a national infrastructure crisis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Port Authority’s airports, trains, bridges, tunnels and terminals are vital to the regional and national economy, and are experiencing record, or near record, activity volumes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Therefore, the Port Authority is: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Working to chart a different path, with the largest capital plan in the agency’s history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Committed to transform our legacy assets into modern, world-class facilities capable of meeting 21</a:t>
            </a:r>
            <a:r>
              <a:rPr lang="en-US" sz="1600" baseline="30000" dirty="0"/>
              <a:t>st</a:t>
            </a:r>
            <a:r>
              <a:rPr lang="en-US" sz="1600" dirty="0"/>
              <a:t> century expectations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91" y="492264"/>
            <a:ext cx="7677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4A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Unprecedented infrastructure investment at Port Authority facilities fuels the economic engine of an ever-growing region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04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04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6200" y="6733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Volumes Across Facilities</a:t>
            </a:r>
          </a:p>
        </p:txBody>
      </p:sp>
      <p:pic>
        <p:nvPicPr>
          <p:cNvPr id="2" name="VO Public Hearings Presentation_SLIDE_4">
            <a:hlinkClick r:id="" action="ppaction://media"/>
            <a:extLst>
              <a:ext uri="{FF2B5EF4-FFF2-40B4-BE49-F238E27FC236}">
                <a16:creationId xmlns:a16="http://schemas.microsoft.com/office/drawing/2014/main" id="{6E4C599B-EF78-48F6-A6C1-F6BF71F12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0955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91" y="1265607"/>
            <a:ext cx="6991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/>
              <a:t>Airports </a:t>
            </a:r>
            <a:r>
              <a:rPr lang="en-US" sz="1600" dirty="0"/>
              <a:t>Set record passenger volumes each year for the last five years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/>
              <a:t>Ports</a:t>
            </a:r>
            <a:r>
              <a:rPr lang="en-US" sz="1600" dirty="0"/>
              <a:t> Achieving record growth; becoming the second busiest port in the nation for the first time in two decades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/>
              <a:t>PATH</a:t>
            </a:r>
            <a:r>
              <a:rPr lang="en-US" sz="1600" dirty="0"/>
              <a:t> Five years of consistent growth has led to record PATH ridership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/>
              <a:t>Bridges &amp; Tunnels</a:t>
            </a:r>
            <a:r>
              <a:rPr lang="en-US" sz="1600" dirty="0"/>
              <a:t> Handles more than 120 million vehicles each year</a:t>
            </a:r>
            <a:endParaRPr lang="en-US" sz="1600" dirty="0">
              <a:solidFill>
                <a:srgbClr val="00B050"/>
              </a:solidFill>
            </a:endParaRP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/>
              <a:t>AirTrains</a:t>
            </a:r>
            <a:r>
              <a:rPr lang="en-US" sz="1600" dirty="0"/>
              <a:t> Ridership at  an all-time high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91" y="514350"/>
            <a:ext cx="584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4A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Port Authority facilities saw record or near-record levels–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4A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volumes continue to grow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53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F13B73-E8E9-484A-9C9A-CDAD6D94EC59}"/>
              </a:ext>
            </a:extLst>
          </p:cNvPr>
          <p:cNvSpPr/>
          <p:nvPr/>
        </p:nvSpPr>
        <p:spPr>
          <a:xfrm>
            <a:off x="4058902" y="2589402"/>
            <a:ext cx="1310281" cy="18772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>
                  <a:lumMod val="95000"/>
                </a:srgbClr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72CFD-C32B-4CB9-B063-1FC466B2B24F}"/>
              </a:ext>
            </a:extLst>
          </p:cNvPr>
          <p:cNvSpPr/>
          <p:nvPr/>
        </p:nvSpPr>
        <p:spPr>
          <a:xfrm>
            <a:off x="5776289" y="2563796"/>
            <a:ext cx="1231945" cy="1902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>
                  <a:lumMod val="95000"/>
                </a:srgbClr>
              </a:solidFill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353384-65F4-4E8E-A31A-AD88F63457B5}"/>
              </a:ext>
            </a:extLst>
          </p:cNvPr>
          <p:cNvSpPr/>
          <p:nvPr/>
        </p:nvSpPr>
        <p:spPr>
          <a:xfrm>
            <a:off x="7369211" y="2550518"/>
            <a:ext cx="1235180" cy="1916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>
                  <a:lumMod val="95000"/>
                </a:srgbClr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9FD66E-D329-467D-A0FA-B2A3896A90B2}"/>
              </a:ext>
            </a:extLst>
          </p:cNvPr>
          <p:cNvSpPr/>
          <p:nvPr/>
        </p:nvSpPr>
        <p:spPr>
          <a:xfrm>
            <a:off x="2303656" y="2563796"/>
            <a:ext cx="1317143" cy="1902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>
                  <a:lumMod val="95000"/>
                </a:srgbClr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81838-6AF7-4DE8-8CD7-A57B43DC1E8B}"/>
              </a:ext>
            </a:extLst>
          </p:cNvPr>
          <p:cNvSpPr/>
          <p:nvPr/>
        </p:nvSpPr>
        <p:spPr>
          <a:xfrm>
            <a:off x="404433" y="2570317"/>
            <a:ext cx="1274361" cy="1896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>
                  <a:lumMod val="95000"/>
                </a:srgbClr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F7BF16-229B-46AC-82E7-A8DC2330B8C8}"/>
              </a:ext>
            </a:extLst>
          </p:cNvPr>
          <p:cNvSpPr txBox="1"/>
          <p:nvPr/>
        </p:nvSpPr>
        <p:spPr>
          <a:xfrm>
            <a:off x="404432" y="2570363"/>
            <a:ext cx="1274361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225"/>
              </a:spcBef>
              <a:defRPr/>
            </a:pPr>
            <a:r>
              <a:rPr lang="en-US" sz="1050" b="1" kern="0" dirty="0">
                <a:solidFill>
                  <a:srgbClr val="185DA2"/>
                </a:solidFill>
                <a:latin typeface="Arial" pitchFamily="34" charset="0"/>
                <a:cs typeface="Arial" pitchFamily="34" charset="0"/>
              </a:rPr>
              <a:t>Aviation: $11.6B</a:t>
            </a:r>
          </a:p>
          <a:p>
            <a:pPr algn="ctr" defTabSz="685800">
              <a:spcBef>
                <a:spcPts val="225"/>
              </a:spcBef>
              <a:defRPr/>
            </a:pPr>
            <a:endParaRPr lang="en-US" sz="200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LGA redevelopment 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LGA AirTrain system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EWR Terminal One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JFK Redevelopment</a:t>
            </a:r>
          </a:p>
          <a:p>
            <a:pPr marL="114300" indent="-114300" defTabSz="685800">
              <a:buFont typeface="Wingdings" pitchFamily="2" charset="2"/>
              <a:buChar char="§"/>
              <a:defRPr/>
            </a:pPr>
            <a:endParaRPr lang="en-US" sz="675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  <a:p>
            <a:pPr marL="114300" indent="-114300" defTabSz="685800">
              <a:defRPr/>
            </a:pPr>
            <a:endParaRPr lang="en-US" sz="675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  <a:p>
            <a:pPr defTabSz="685800">
              <a:defRPr/>
            </a:pPr>
            <a:endParaRPr lang="en-US" sz="675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9DCA08-5181-4707-822F-CB0205553C44}"/>
              </a:ext>
            </a:extLst>
          </p:cNvPr>
          <p:cNvSpPr txBox="1"/>
          <p:nvPr/>
        </p:nvSpPr>
        <p:spPr>
          <a:xfrm>
            <a:off x="2286000" y="2571750"/>
            <a:ext cx="1355475" cy="1797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225"/>
              </a:spcBef>
              <a:defRPr/>
            </a:pPr>
            <a:r>
              <a:rPr lang="en-US" sz="1050" b="1" kern="0" dirty="0">
                <a:solidFill>
                  <a:srgbClr val="185DA2"/>
                </a:solidFill>
                <a:latin typeface="Arial" pitchFamily="34" charset="0"/>
                <a:cs typeface="Arial" pitchFamily="34" charset="0"/>
              </a:rPr>
              <a:t>TB&amp;T: $10.0B</a:t>
            </a:r>
          </a:p>
          <a:p>
            <a:pPr defTabSz="685800">
              <a:spcBef>
                <a:spcPts val="225"/>
              </a:spcBef>
              <a:defRPr/>
            </a:pPr>
            <a:endParaRPr lang="en-US" sz="200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Bus Terminal replacement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Goethals Bridge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Bayonne Bridge navigational clearance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GWB restoration program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Lincoln Tunnel Helix replacement</a:t>
            </a:r>
          </a:p>
          <a:p>
            <a:pPr marL="57150" indent="-571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Planning Outerbridge Crossing replacement</a:t>
            </a:r>
            <a:endParaRPr lang="en-US" sz="675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C68EE8-A8A8-438A-B4DE-98F6ACD6312C}"/>
              </a:ext>
            </a:extLst>
          </p:cNvPr>
          <p:cNvSpPr txBox="1"/>
          <p:nvPr/>
        </p:nvSpPr>
        <p:spPr>
          <a:xfrm>
            <a:off x="7385792" y="2553617"/>
            <a:ext cx="1098468" cy="10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225"/>
              </a:spcBef>
              <a:defRPr/>
            </a:pPr>
            <a:r>
              <a:rPr lang="en-US" sz="1050" b="1" kern="0" dirty="0">
                <a:solidFill>
                  <a:srgbClr val="185DA2"/>
                </a:solidFill>
                <a:latin typeface="Arial" pitchFamily="34" charset="0"/>
                <a:cs typeface="Arial" pitchFamily="34" charset="0"/>
              </a:rPr>
              <a:t>WTC: $1.8B</a:t>
            </a:r>
          </a:p>
          <a:p>
            <a:pPr defTabSz="685800">
              <a:spcBef>
                <a:spcPts val="225"/>
              </a:spcBef>
              <a:defRPr/>
            </a:pPr>
            <a:endParaRPr lang="en-US" sz="200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  <a:p>
            <a:pPr defTabSz="685800">
              <a:spcBef>
                <a:spcPts val="225"/>
              </a:spcBef>
              <a:defRPr/>
            </a:pPr>
            <a:r>
              <a:rPr lang="en-US" sz="788" b="1" kern="0" dirty="0">
                <a:solidFill>
                  <a:srgbClr val="185DA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88" kern="0" dirty="0">
                <a:latin typeface="Arial" pitchFamily="34" charset="0"/>
                <a:cs typeface="Arial" pitchFamily="34" charset="0"/>
              </a:rPr>
              <a:t>Completion of:</a:t>
            </a:r>
          </a:p>
          <a:p>
            <a:pPr marL="45244" indent="-45244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Site-wide    infrastructure</a:t>
            </a:r>
          </a:p>
          <a:p>
            <a:pPr marL="45244" indent="-45244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Transportation Hub</a:t>
            </a:r>
          </a:p>
          <a:p>
            <a:pPr marL="45244" indent="-45244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 Retail 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E9D8AA-3209-4B7E-8908-9B5AD6026A82}"/>
              </a:ext>
            </a:extLst>
          </p:cNvPr>
          <p:cNvSpPr txBox="1"/>
          <p:nvPr/>
        </p:nvSpPr>
        <p:spPr>
          <a:xfrm>
            <a:off x="5795961" y="2563796"/>
            <a:ext cx="118648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225"/>
              </a:spcBef>
              <a:defRPr/>
            </a:pPr>
            <a:r>
              <a:rPr lang="en-US" sz="1050" b="1" kern="0" dirty="0">
                <a:solidFill>
                  <a:srgbClr val="185DA2"/>
                </a:solidFill>
                <a:latin typeface="Arial" pitchFamily="34" charset="0"/>
                <a:cs typeface="Arial" pitchFamily="34" charset="0"/>
              </a:rPr>
              <a:t>Port: $1.1B</a:t>
            </a:r>
          </a:p>
          <a:p>
            <a:pPr marL="45244" indent="-45244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Greenville Yard Intermodal container facility</a:t>
            </a:r>
          </a:p>
          <a:p>
            <a:pPr defTabSz="685800">
              <a:spcBef>
                <a:spcPts val="225"/>
              </a:spcBef>
              <a:defRPr/>
            </a:pPr>
            <a:endParaRPr lang="en-US" sz="200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  <a:p>
            <a:pPr marL="45244" indent="-45244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Port Street Corridor</a:t>
            </a:r>
          </a:p>
          <a:p>
            <a:pPr marL="45244" indent="-45244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endParaRPr lang="en-US" sz="788" kern="0" dirty="0">
              <a:latin typeface="Arial" pitchFamily="34" charset="0"/>
              <a:cs typeface="Arial" pitchFamily="34" charset="0"/>
            </a:endParaRPr>
          </a:p>
          <a:p>
            <a:pPr defTabSz="685800">
              <a:defRPr/>
            </a:pPr>
            <a:endParaRPr lang="en-US" sz="675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>
              <a:defRPr/>
            </a:pPr>
            <a:endParaRPr lang="en-US" sz="675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>
              <a:defRPr/>
            </a:pPr>
            <a:endParaRPr lang="en-US" sz="675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FE8DB4-9BD1-4FB7-858D-DB73932F684A}"/>
              </a:ext>
            </a:extLst>
          </p:cNvPr>
          <p:cNvSpPr txBox="1"/>
          <p:nvPr/>
        </p:nvSpPr>
        <p:spPr>
          <a:xfrm>
            <a:off x="4064988" y="2589402"/>
            <a:ext cx="1221971" cy="149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225"/>
              </a:spcBef>
              <a:defRPr/>
            </a:pPr>
            <a:r>
              <a:rPr lang="en-US" sz="1050" b="1" kern="0" dirty="0">
                <a:solidFill>
                  <a:srgbClr val="185DA2"/>
                </a:solidFill>
                <a:latin typeface="Arial" pitchFamily="34" charset="0"/>
                <a:cs typeface="Arial" pitchFamily="34" charset="0"/>
              </a:rPr>
              <a:t>PATH: $4.4B</a:t>
            </a:r>
          </a:p>
          <a:p>
            <a:pPr defTabSz="685800">
              <a:spcBef>
                <a:spcPts val="225"/>
              </a:spcBef>
              <a:defRPr/>
            </a:pPr>
            <a:endParaRPr lang="en-US" sz="200" b="1" kern="0" dirty="0">
              <a:solidFill>
                <a:srgbClr val="185DA2"/>
              </a:solidFill>
              <a:latin typeface="Arial" pitchFamily="34" charset="0"/>
              <a:cs typeface="Arial" pitchFamily="34" charset="0"/>
            </a:endParaRPr>
          </a:p>
          <a:p>
            <a:pPr marL="44450" indent="-444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Signal system upgrade</a:t>
            </a:r>
          </a:p>
          <a:p>
            <a:pPr marL="44450" indent="-444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Harrison Station redevelopment</a:t>
            </a:r>
          </a:p>
          <a:p>
            <a:pPr marL="44450" indent="-444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PATH fleet expansion</a:t>
            </a:r>
          </a:p>
          <a:p>
            <a:pPr marL="44450" indent="-44450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r>
              <a:rPr lang="en-US" sz="788" kern="0" dirty="0">
                <a:latin typeface="Arial" pitchFamily="34" charset="0"/>
                <a:cs typeface="Arial" pitchFamily="34" charset="0"/>
              </a:rPr>
              <a:t>PATH extension to EWR</a:t>
            </a:r>
          </a:p>
          <a:p>
            <a:pPr marL="45244" indent="-45244" defTabSz="685800">
              <a:spcBef>
                <a:spcPts val="225"/>
              </a:spcBef>
              <a:buFont typeface="Wingdings" pitchFamily="2" charset="2"/>
              <a:buChar char="§"/>
              <a:defRPr/>
            </a:pPr>
            <a:endParaRPr lang="en-US" sz="675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>
              <a:defRPr/>
            </a:pPr>
            <a:endParaRPr lang="en-US" sz="675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9EE42A8-36D9-4B03-80A4-96E3275E0AC4}"/>
              </a:ext>
            </a:extLst>
          </p:cNvPr>
          <p:cNvSpPr txBox="1">
            <a:spLocks/>
          </p:cNvSpPr>
          <p:nvPr/>
        </p:nvSpPr>
        <p:spPr bwMode="auto">
          <a:xfrm>
            <a:off x="94891" y="-4574"/>
            <a:ext cx="8896350" cy="75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2017-2026 $32.2 Billion Approved Capital Plan*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6515" y="1081901"/>
            <a:ext cx="8332456" cy="1482778"/>
            <a:chOff x="427893" y="1108801"/>
            <a:chExt cx="8332456" cy="14827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451028-4150-4AD5-AE89-4F46EF18C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3" y="1120380"/>
              <a:ext cx="1440187" cy="1401586"/>
            </a:xfrm>
            <a:prstGeom prst="ellipse">
              <a:avLst/>
            </a:prstGeom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86170F6A-FEEB-4331-A130-9E27A4D01E4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7467" y="1122070"/>
              <a:ext cx="1440180" cy="1426464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FD91D50-333A-451E-BE93-E369C57EC8B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5809" y="1165115"/>
              <a:ext cx="1436418" cy="1426464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Content Placeholder 1">
              <a:extLst>
                <a:ext uri="{FF2B5EF4-FFF2-40B4-BE49-F238E27FC236}">
                  <a16:creationId xmlns:a16="http://schemas.microsoft.com/office/drawing/2014/main" id="{760C91AF-A56C-4C8E-A947-59E0B47B4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311" y="1142100"/>
              <a:ext cx="1363871" cy="1392363"/>
            </a:xfrm>
            <a:prstGeom prst="ellipse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568D5B-3F75-49E2-AD67-2326C1855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26"/>
            <a:stretch/>
          </p:blipFill>
          <p:spPr>
            <a:xfrm>
              <a:off x="7417753" y="1108801"/>
              <a:ext cx="1342596" cy="1424743"/>
            </a:xfrm>
            <a:prstGeom prst="ellipse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4891" y="4541880"/>
            <a:ext cx="2906565" cy="2139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790" dirty="0">
                <a:solidFill>
                  <a:srgbClr val="000000"/>
                </a:solidFill>
                <a:latin typeface="Arial"/>
              </a:rPr>
              <a:t>*Includes $2.7 billion for the Gateway Development Program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891" y="571440"/>
            <a:ext cx="8439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4A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approved Capital Plan guides the Port Authority’s investments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704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3" name="VO Public Hearings Presentation_SLIDE_5">
            <a:hlinkClick r:id="" action="ppaction://media"/>
            <a:extLst>
              <a:ext uri="{FF2B5EF4-FFF2-40B4-BE49-F238E27FC236}">
                <a16:creationId xmlns:a16="http://schemas.microsoft.com/office/drawing/2014/main" id="{504313F3-E84B-490B-8017-A8D46EF95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266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4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0"/>
    </mc:Choice>
    <mc:Fallback xmlns="">
      <p:transition spd="slow" advClick="0" advTm="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8036" y="25523"/>
            <a:ext cx="8598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Rebuilding, Upgrading &amp; Maintaining Facilities to 21</a:t>
            </a:r>
            <a:r>
              <a:rPr lang="en-US" sz="2800" b="1" baseline="30000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Standards Requires Funding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704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C9B06-9E16-475D-B25B-34F0AEBB11E9}"/>
              </a:ext>
            </a:extLst>
          </p:cNvPr>
          <p:cNvSpPr txBox="1"/>
          <p:nvPr/>
        </p:nvSpPr>
        <p:spPr>
          <a:xfrm>
            <a:off x="103049" y="1636514"/>
            <a:ext cx="8751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Port Authority is a self-funded, independent agency that does not rely on taxpayer dollars or funding from the states of New York or New Jersey 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Port Authority works to minimize the need for toll and fare increases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Port Authority maximizes non-toll and non-fare revenues, and has succeeded with nearly two-thirds of revenues coming from these sources; Nonetheless, these sources are not enough to fully cover the cost of building and operating the agency’s facilities</a:t>
            </a:r>
          </a:p>
          <a:p>
            <a:pPr>
              <a:tabLst>
                <a:tab pos="973138" algn="l"/>
              </a:tabLst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maintain the Port Authority’s unprecedented investment and tangible progress, additional funding is required from tolls, fares and other fees, which </a:t>
            </a:r>
            <a:r>
              <a:rPr lang="en-US" sz="1600" dirty="0"/>
              <a:t>have not increased in years and are not keeping pace with inflation</a:t>
            </a:r>
          </a:p>
          <a:p>
            <a:pPr>
              <a:tabLst>
                <a:tab pos="973138" algn="l"/>
              </a:tabLs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tabLst>
                <a:tab pos="973138" algn="l"/>
              </a:tabLst>
            </a:pPr>
            <a:endParaRPr lang="en-US" sz="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973138" algn="l"/>
              </a:tabLs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049" y="895350"/>
            <a:ext cx="8050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4A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Inflation-based increases in tolls, fares and other fees are necessary, appropriate and the only responsible course of action</a:t>
            </a:r>
          </a:p>
        </p:txBody>
      </p:sp>
      <p:pic>
        <p:nvPicPr>
          <p:cNvPr id="3" name="VO Public Hearings Presentation_SLIDE_6">
            <a:hlinkClick r:id="" action="ppaction://media"/>
            <a:extLst>
              <a:ext uri="{FF2B5EF4-FFF2-40B4-BE49-F238E27FC236}">
                <a16:creationId xmlns:a16="http://schemas.microsoft.com/office/drawing/2014/main" id="{A6406D80-AB11-4B56-AB4C-EDB9C01E0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197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0"/>
    </mc:Choice>
    <mc:Fallback xmlns="">
      <p:transition spd="slow" advClick="0" advTm="1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704" y="57150"/>
            <a:ext cx="841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B95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Plan Assumed Certain Revenue Actions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278" y="1594403"/>
            <a:ext cx="89154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proposed changes keep pace with inflation, are consistent with peer agencies, and remain true to prior Board actions. The changes address: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tabLst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Bridge and tunnel tolls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tabLst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PATH fares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tabLst>
                <a:tab pos="973138" algn="l"/>
              </a:tabLst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AirTrain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fares, and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  <a:tabLst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new airport ground transportation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access fee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973138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proposed changes are estimated to generate $235 million of incremental annual net revenue</a:t>
            </a:r>
          </a:p>
          <a:p>
            <a:pPr lvl="1">
              <a:lnSpc>
                <a:spcPct val="150000"/>
              </a:lnSpc>
              <a:tabLst>
                <a:tab pos="973138" algn="l"/>
              </a:tabLs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algn="just"/>
            <a:endParaRPr lang="en-US" sz="600" dirty="0"/>
          </a:p>
        </p:txBody>
      </p:sp>
      <p:sp>
        <p:nvSpPr>
          <p:cNvPr id="2" name="TextBox 1"/>
          <p:cNvSpPr txBox="1"/>
          <p:nvPr/>
        </p:nvSpPr>
        <p:spPr>
          <a:xfrm>
            <a:off x="40704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49" y="503992"/>
            <a:ext cx="7718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4A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Board actions mandated automatic inflation adjustments and contemplated future Board action to ensure revenues were sufficient to deliver on the 2017-2026 Capital Plan</a:t>
            </a:r>
          </a:p>
        </p:txBody>
      </p:sp>
      <p:pic>
        <p:nvPicPr>
          <p:cNvPr id="4" name="VO Public Hearings Presentation_SLIDE_7">
            <a:hlinkClick r:id="" action="ppaction://media"/>
            <a:extLst>
              <a:ext uri="{FF2B5EF4-FFF2-40B4-BE49-F238E27FC236}">
                <a16:creationId xmlns:a16="http://schemas.microsoft.com/office/drawing/2014/main" id="{FB447FF0-2259-4AF7-B90A-EBC5CD6EA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5769" y="19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70"/>
    </mc:Choice>
    <mc:Fallback xmlns="">
      <p:transition spd="slow" advClick="0" advTm="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93E517-C63D-44A3-B9A0-0EDA426E66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" t="456" r="456" b="456"/>
          <a:stretch/>
        </p:blipFill>
        <p:spPr>
          <a:xfrm>
            <a:off x="2437" y="0"/>
            <a:ext cx="9139126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B051A2-6369-E143-AC5E-ED69222F023E}"/>
              </a:ext>
            </a:extLst>
          </p:cNvPr>
          <p:cNvSpPr>
            <a:spLocks noChangeAspect="1"/>
          </p:cNvSpPr>
          <p:nvPr/>
        </p:nvSpPr>
        <p:spPr>
          <a:xfrm>
            <a:off x="327454" y="282572"/>
            <a:ext cx="8489093" cy="4584470"/>
          </a:xfrm>
          <a:prstGeom prst="rect">
            <a:avLst/>
          </a:prstGeom>
          <a:solidFill>
            <a:srgbClr val="08488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12233-1932-534C-B929-BD9775957DC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07420" y="1760839"/>
            <a:ext cx="6858000" cy="8109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41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Changes to the 2017-2026 Capital Plan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4212B1-3BC2-984B-8861-29CCA0434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19" y="4417760"/>
            <a:ext cx="1920835" cy="1764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0FE8E-1A21-4320-BD91-B3E125D83791}"/>
              </a:ext>
            </a:extLst>
          </p:cNvPr>
          <p:cNvSpPr txBox="1">
            <a:spLocks/>
          </p:cNvSpPr>
          <p:nvPr/>
        </p:nvSpPr>
        <p:spPr>
          <a:xfrm>
            <a:off x="707420" y="3202943"/>
            <a:ext cx="6858000" cy="2780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http://www.panynj.gov/PublicComments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C25527-72E1-44D6-92C3-626BD6C32C70}"/>
              </a:ext>
            </a:extLst>
          </p:cNvPr>
          <p:cNvCxnSpPr/>
          <p:nvPr/>
        </p:nvCxnSpPr>
        <p:spPr>
          <a:xfrm>
            <a:off x="707420" y="3028950"/>
            <a:ext cx="361435" cy="0"/>
          </a:xfrm>
          <a:prstGeom prst="line">
            <a:avLst/>
          </a:prstGeom>
          <a:ln w="19050">
            <a:solidFill>
              <a:srgbClr val="FFC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VO Public Hearings Presentation_SLIDE_8">
            <a:hlinkClick r:id="" action="ppaction://media"/>
            <a:extLst>
              <a:ext uri="{FF2B5EF4-FFF2-40B4-BE49-F238E27FC236}">
                <a16:creationId xmlns:a16="http://schemas.microsoft.com/office/drawing/2014/main" id="{21A6CBE2-8A80-480F-AF6B-BB4F4DEB4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27379" y="282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729A-DD5D-4E0F-B737-41639C52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33350"/>
            <a:ext cx="9009290" cy="651878"/>
          </a:xfrm>
        </p:spPr>
        <p:txBody>
          <a:bodyPr>
            <a:noAutofit/>
          </a:bodyPr>
          <a:lstStyle/>
          <a:p>
            <a:r>
              <a:rPr lang="en-US" sz="2800" dirty="0"/>
              <a:t>2017-2026 Capital Plan Reassessment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307084-7396-4980-964E-5DD7BCA0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95350"/>
            <a:ext cx="8343900" cy="3810000"/>
          </a:xfrm>
        </p:spPr>
        <p:txBody>
          <a:bodyPr>
            <a:normAutofit/>
          </a:bodyPr>
          <a:lstStyle/>
          <a:p>
            <a:pPr marL="344488" lvl="1" indent="-227013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2017-2026 Capital Plan is a blue-print for spending in the period </a:t>
            </a:r>
          </a:p>
          <a:p>
            <a:pPr marL="344488" lvl="1" indent="-227013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Board required a reassessment of the Capital Plan every two years</a:t>
            </a:r>
          </a:p>
          <a:p>
            <a:pPr marL="344488" lvl="1" indent="-227013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Board required the reassessment to:</a:t>
            </a:r>
          </a:p>
          <a:p>
            <a:pPr marL="860425" lvl="2" indent="-342900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Review progress and account for changed circumstances</a:t>
            </a:r>
          </a:p>
          <a:p>
            <a:pPr marL="860425" lvl="2" indent="-342900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Assure State of Good Repair (SGR) Assessment validity</a:t>
            </a:r>
          </a:p>
          <a:p>
            <a:pPr marL="860425" lvl="2" indent="-342900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Confirm capital capacity</a:t>
            </a:r>
          </a:p>
          <a:p>
            <a:pPr marL="860425" lvl="2" indent="-342900">
              <a:spcBef>
                <a:spcPts val="0"/>
              </a:spcBef>
              <a:spcAft>
                <a:spcPts val="1200"/>
              </a:spcAft>
            </a:pPr>
            <a:r>
              <a:rPr lang="en-US" sz="1600" dirty="0"/>
              <a:t>Account for actions already taken by the Board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04" y="4824740"/>
            <a:ext cx="3402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9</a:t>
            </a:r>
          </a:p>
        </p:txBody>
      </p:sp>
      <p:pic>
        <p:nvPicPr>
          <p:cNvPr id="3" name="VO Public Hearings Presentation_SLIDE_9">
            <a:hlinkClick r:id="" action="ppaction://media"/>
            <a:extLst>
              <a:ext uri="{FF2B5EF4-FFF2-40B4-BE49-F238E27FC236}">
                <a16:creationId xmlns:a16="http://schemas.microsoft.com/office/drawing/2014/main" id="{2FD4E261-7F9A-4A2A-97A0-9BB556A96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2642" y="175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000"/>
    </mc:Choice>
    <mc:Fallback xmlns="">
      <p:transition spd="slow" advClick="0"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 anchorCtr="0">
        <a:noAutofit/>
      </a:bodyPr>
      <a:lstStyle>
        <a:defPPr>
          <a:lnSpc>
            <a:spcPct val="100000"/>
          </a:lnSpc>
          <a:defRPr sz="1200" b="1" dirty="0">
            <a:solidFill>
              <a:srgbClr val="084887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17738</TotalTime>
  <Words>772</Words>
  <Application>Microsoft Office PowerPoint</Application>
  <PresentationFormat>On-screen Show (16:9)</PresentationFormat>
  <Paragraphs>156</Paragraphs>
  <Slides>13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Office Theme</vt:lpstr>
      <vt:lpstr>1_Office Theme</vt:lpstr>
      <vt:lpstr>Public Hearings for:  1) Proposed Changes in Tolls, Fares &amp; Other Fees  2) Proposed Changes to the 2017-2026 Capital Plan  </vt:lpstr>
      <vt:lpstr>Proposed Changes in Tolls, Fares &amp; Other Fees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Changes to the 2017-2026 Capital Plan</vt:lpstr>
      <vt:lpstr>2017-2026 Capital Plan Reassessment</vt:lpstr>
      <vt:lpstr>PowerPoint Presentation</vt:lpstr>
      <vt:lpstr>PowerPoint Presentation</vt:lpstr>
      <vt:lpstr>The Port Authority Board values your input.    Comments can be submitted:  1) In person at the Public Hearings  2) Online at: http://www.panynj.gov/PublicComments  3) Through the mail, addressed to:      Public Hearing Comments     4 World Trade Center     150 Greenwich St, 23rd Floor     New York, NY 10007  Written comments will be accepted through 11:59 p.m., September 13, 2019   </vt:lpstr>
      <vt:lpstr>Unprecedented Investment in 21st Century Infrastructure</vt:lpstr>
    </vt:vector>
  </TitlesOfParts>
  <Company>The Port Authority of NY &amp; NJ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lhandel</dc:creator>
  <cp:lastModifiedBy>Balannolla, Rashmitha</cp:lastModifiedBy>
  <cp:revision>513</cp:revision>
  <cp:lastPrinted>2019-07-09T22:02:29Z</cp:lastPrinted>
  <dcterms:created xsi:type="dcterms:W3CDTF">2015-03-30T17:50:37Z</dcterms:created>
  <dcterms:modified xsi:type="dcterms:W3CDTF">2019-07-18T16:20:58Z</dcterms:modified>
</cp:coreProperties>
</file>